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56" r:id="rId2"/>
    <p:sldId id="257" r:id="rId3"/>
    <p:sldId id="259" r:id="rId4"/>
    <p:sldId id="258"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BE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08" d="100"/>
          <a:sy n="108" d="100"/>
        </p:scale>
        <p:origin x="170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0FD9D9-D21D-2F40-8C03-BF09C65F2F8E}" type="datetimeFigureOut">
              <a:rPr lang="en-US" smtClean="0"/>
              <a:t>5/31/2019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EE1830-F426-1D4B-8F2D-7C5169DE4B20}" type="slidenum">
              <a:rPr lang="en-US" smtClean="0"/>
              <a:t>‹#›</a:t>
            </a:fld>
            <a:endParaRPr lang="en-US"/>
          </a:p>
        </p:txBody>
      </p:sp>
    </p:spTree>
    <p:extLst>
      <p:ext uri="{BB962C8B-B14F-4D97-AF65-F5344CB8AC3E}">
        <p14:creationId xmlns:p14="http://schemas.microsoft.com/office/powerpoint/2010/main" val="1524341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EE1830-F426-1D4B-8F2D-7C5169DE4B20}" type="slidenum">
              <a:rPr lang="en-US" smtClean="0"/>
              <a:t>1</a:t>
            </a:fld>
            <a:endParaRPr lang="en-US"/>
          </a:p>
        </p:txBody>
      </p:sp>
    </p:spTree>
    <p:extLst>
      <p:ext uri="{BB962C8B-B14F-4D97-AF65-F5344CB8AC3E}">
        <p14:creationId xmlns:p14="http://schemas.microsoft.com/office/powerpoint/2010/main" val="600702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EE1830-F426-1D4B-8F2D-7C5169DE4B20}" type="slidenum">
              <a:rPr lang="en-US" smtClean="0"/>
              <a:t>2</a:t>
            </a:fld>
            <a:endParaRPr lang="en-US"/>
          </a:p>
        </p:txBody>
      </p:sp>
    </p:spTree>
    <p:extLst>
      <p:ext uri="{BB962C8B-B14F-4D97-AF65-F5344CB8AC3E}">
        <p14:creationId xmlns:p14="http://schemas.microsoft.com/office/powerpoint/2010/main" val="535762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EE1830-F426-1D4B-8F2D-7C5169DE4B20}" type="slidenum">
              <a:rPr lang="en-US" smtClean="0"/>
              <a:t>3</a:t>
            </a:fld>
            <a:endParaRPr lang="en-US"/>
          </a:p>
        </p:txBody>
      </p:sp>
    </p:spTree>
    <p:extLst>
      <p:ext uri="{BB962C8B-B14F-4D97-AF65-F5344CB8AC3E}">
        <p14:creationId xmlns:p14="http://schemas.microsoft.com/office/powerpoint/2010/main" val="3215030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EE1830-F426-1D4B-8F2D-7C5169DE4B20}" type="slidenum">
              <a:rPr lang="en-US" smtClean="0"/>
              <a:t>4</a:t>
            </a:fld>
            <a:endParaRPr lang="en-US"/>
          </a:p>
        </p:txBody>
      </p:sp>
    </p:spTree>
    <p:extLst>
      <p:ext uri="{BB962C8B-B14F-4D97-AF65-F5344CB8AC3E}">
        <p14:creationId xmlns:p14="http://schemas.microsoft.com/office/powerpoint/2010/main" val="2873301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EE1830-F426-1D4B-8F2D-7C5169DE4B20}" type="slidenum">
              <a:rPr lang="en-US" smtClean="0"/>
              <a:t>5</a:t>
            </a:fld>
            <a:endParaRPr lang="en-US"/>
          </a:p>
        </p:txBody>
      </p:sp>
    </p:spTree>
    <p:extLst>
      <p:ext uri="{BB962C8B-B14F-4D97-AF65-F5344CB8AC3E}">
        <p14:creationId xmlns:p14="http://schemas.microsoft.com/office/powerpoint/2010/main" val="25678427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D7F97DB-0D37-AF48-8EA4-73BA54C750AE}"/>
              </a:ext>
            </a:extLst>
          </p:cNvPr>
          <p:cNvPicPr>
            <a:picLocks noChangeAspect="1"/>
          </p:cNvPicPr>
          <p:nvPr userDrawn="1"/>
        </p:nvPicPr>
        <p:blipFill>
          <a:blip r:embed="rId2"/>
          <a:stretch>
            <a:fillRect/>
          </a:stretch>
        </p:blipFill>
        <p:spPr>
          <a:xfrm>
            <a:off x="0" y="0"/>
            <a:ext cx="9144000" cy="6858000"/>
          </a:xfrm>
          <a:prstGeom prst="rect">
            <a:avLst/>
          </a:prstGeom>
        </p:spPr>
      </p:pic>
      <p:pic>
        <p:nvPicPr>
          <p:cNvPr id="10" name="Picture 9">
            <a:extLst>
              <a:ext uri="{FF2B5EF4-FFF2-40B4-BE49-F238E27FC236}">
                <a16:creationId xmlns:a16="http://schemas.microsoft.com/office/drawing/2014/main" id="{1E13FB0E-A42B-9643-84C1-998CD5552366}"/>
              </a:ext>
            </a:extLst>
          </p:cNvPr>
          <p:cNvPicPr>
            <a:picLocks noChangeAspect="1"/>
          </p:cNvPicPr>
          <p:nvPr userDrawn="1"/>
        </p:nvPicPr>
        <p:blipFill>
          <a:blip r:embed="rId3"/>
          <a:stretch>
            <a:fillRect/>
          </a:stretch>
        </p:blipFill>
        <p:spPr>
          <a:xfrm>
            <a:off x="7806088" y="5929111"/>
            <a:ext cx="880712" cy="551047"/>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5CBB5F-64D2-CA48-8BF8-A42A69CE67A0}" type="datetimeFigureOut">
              <a:rPr lang="en-US" smtClean="0"/>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375C2-9125-8E48-907B-B54A21653A4E}" type="slidenum">
              <a:rPr lang="en-US" smtClean="0"/>
              <a:t>‹#›</a:t>
            </a:fld>
            <a:endParaRPr lang="en-US"/>
          </a:p>
        </p:txBody>
      </p:sp>
    </p:spTree>
    <p:extLst>
      <p:ext uri="{BB962C8B-B14F-4D97-AF65-F5344CB8AC3E}">
        <p14:creationId xmlns:p14="http://schemas.microsoft.com/office/powerpoint/2010/main" val="25674672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5560E83-029D-9043-90C1-BEC151F7AC1B}"/>
              </a:ext>
            </a:extLst>
          </p:cNvPr>
          <p:cNvPicPr>
            <a:picLocks noChangeAspect="1"/>
          </p:cNvPicPr>
          <p:nvPr userDrawn="1"/>
        </p:nvPicPr>
        <p:blipFill>
          <a:blip r:embed="rId3"/>
          <a:stretch>
            <a:fillRect/>
          </a:stretch>
        </p:blipFill>
        <p:spPr>
          <a:xfrm>
            <a:off x="0" y="0"/>
            <a:ext cx="9144000" cy="6858000"/>
          </a:xfrm>
          <a:prstGeom prst="rect">
            <a:avLst/>
          </a:prstGeom>
        </p:spPr>
      </p:pic>
      <p:pic>
        <p:nvPicPr>
          <p:cNvPr id="9" name="Picture 8">
            <a:extLst>
              <a:ext uri="{FF2B5EF4-FFF2-40B4-BE49-F238E27FC236}">
                <a16:creationId xmlns:a16="http://schemas.microsoft.com/office/drawing/2014/main" id="{87C5CA3D-8CCA-F54E-A5B0-3C708744C02E}"/>
              </a:ext>
            </a:extLst>
          </p:cNvPr>
          <p:cNvPicPr>
            <a:picLocks noChangeAspect="1"/>
          </p:cNvPicPr>
          <p:nvPr userDrawn="1"/>
        </p:nvPicPr>
        <p:blipFill>
          <a:blip r:embed="rId4"/>
          <a:stretch>
            <a:fillRect/>
          </a:stretch>
        </p:blipFill>
        <p:spPr>
          <a:xfrm>
            <a:off x="7806088" y="5929111"/>
            <a:ext cx="880712" cy="551047"/>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5CBB5F-64D2-CA48-8BF8-A42A69CE67A0}" type="datetimeFigureOut">
              <a:rPr lang="en-US" smtClean="0"/>
              <a:t>5/31/2019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E375C2-9125-8E48-907B-B54A21653A4E}" type="slidenum">
              <a:rPr lang="en-US" smtClean="0"/>
              <a:t>‹#›</a:t>
            </a:fld>
            <a:endParaRPr lang="en-US"/>
          </a:p>
        </p:txBody>
      </p:sp>
    </p:spTree>
    <p:extLst>
      <p:ext uri="{BB962C8B-B14F-4D97-AF65-F5344CB8AC3E}">
        <p14:creationId xmlns:p14="http://schemas.microsoft.com/office/powerpoint/2010/main" val="4039912357"/>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D83DC58-A7A6-A942-9F70-49FC9CBE874A}"/>
              </a:ext>
            </a:extLst>
          </p:cNvPr>
          <p:cNvSpPr/>
          <p:nvPr/>
        </p:nvSpPr>
        <p:spPr>
          <a:xfrm>
            <a:off x="390418" y="359596"/>
            <a:ext cx="8414535" cy="620851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a:solidFill>
                  <a:srgbClr val="002060"/>
                </a:solidFill>
                <a:latin typeface="Trebuchet MS" panose="020B0703020202090204" pitchFamily="34" charset="0"/>
              </a:rPr>
              <a:t>Teaching Resources – PowerPoint Presentation </a:t>
            </a:r>
            <a:endParaRPr lang="en-US" dirty="0"/>
          </a:p>
        </p:txBody>
      </p:sp>
      <p:pic>
        <p:nvPicPr>
          <p:cNvPr id="8" name="Picture 7">
            <a:extLst>
              <a:ext uri="{FF2B5EF4-FFF2-40B4-BE49-F238E27FC236}">
                <a16:creationId xmlns:a16="http://schemas.microsoft.com/office/drawing/2014/main" id="{429D655A-45B0-7E44-9B11-EA847733D0F9}"/>
              </a:ext>
            </a:extLst>
          </p:cNvPr>
          <p:cNvPicPr>
            <a:picLocks noChangeAspect="1"/>
          </p:cNvPicPr>
          <p:nvPr/>
        </p:nvPicPr>
        <p:blipFill>
          <a:blip r:embed="rId3"/>
          <a:stretch>
            <a:fillRect/>
          </a:stretch>
        </p:blipFill>
        <p:spPr>
          <a:xfrm>
            <a:off x="1808252" y="917755"/>
            <a:ext cx="5527497" cy="1011770"/>
          </a:xfrm>
          <a:prstGeom prst="rect">
            <a:avLst/>
          </a:prstGeom>
        </p:spPr>
      </p:pic>
      <p:sp>
        <p:nvSpPr>
          <p:cNvPr id="9" name="TextBox 8">
            <a:extLst>
              <a:ext uri="{FF2B5EF4-FFF2-40B4-BE49-F238E27FC236}">
                <a16:creationId xmlns:a16="http://schemas.microsoft.com/office/drawing/2014/main" id="{6C0A9177-3B12-8B49-A1A7-6DD871B723B3}"/>
              </a:ext>
            </a:extLst>
          </p:cNvPr>
          <p:cNvSpPr txBox="1"/>
          <p:nvPr/>
        </p:nvSpPr>
        <p:spPr>
          <a:xfrm>
            <a:off x="3046288" y="1695512"/>
            <a:ext cx="3051425" cy="369332"/>
          </a:xfrm>
          <a:prstGeom prst="rect">
            <a:avLst/>
          </a:prstGeom>
          <a:noFill/>
        </p:spPr>
        <p:txBody>
          <a:bodyPr wrap="square" rtlCol="0">
            <a:spAutoFit/>
          </a:bodyPr>
          <a:lstStyle/>
          <a:p>
            <a:pPr algn="ctr"/>
            <a:r>
              <a:rPr lang="en-US" i="1" dirty="0">
                <a:solidFill>
                  <a:schemeClr val="tx1">
                    <a:lumMod val="85000"/>
                    <a:lumOff val="15000"/>
                  </a:schemeClr>
                </a:solidFill>
                <a:latin typeface="Trebuchet MS" panose="020B0703020202090204" pitchFamily="34" charset="0"/>
              </a:rPr>
              <a:t>presents</a:t>
            </a:r>
          </a:p>
        </p:txBody>
      </p:sp>
      <p:sp>
        <p:nvSpPr>
          <p:cNvPr id="11" name="TextBox 10">
            <a:extLst>
              <a:ext uri="{FF2B5EF4-FFF2-40B4-BE49-F238E27FC236}">
                <a16:creationId xmlns:a16="http://schemas.microsoft.com/office/drawing/2014/main" id="{7E3442AA-5C75-9F4F-9014-51438747C4C1}"/>
              </a:ext>
            </a:extLst>
          </p:cNvPr>
          <p:cNvSpPr txBox="1"/>
          <p:nvPr/>
        </p:nvSpPr>
        <p:spPr>
          <a:xfrm>
            <a:off x="765425" y="1962104"/>
            <a:ext cx="7613150" cy="1015663"/>
          </a:xfrm>
          <a:prstGeom prst="rect">
            <a:avLst/>
          </a:prstGeom>
          <a:noFill/>
        </p:spPr>
        <p:txBody>
          <a:bodyPr wrap="square" rtlCol="0">
            <a:spAutoFit/>
          </a:bodyPr>
          <a:lstStyle/>
          <a:p>
            <a:pPr algn="ctr"/>
            <a:r>
              <a:rPr lang="en-GB" sz="6000" b="1" dirty="0">
                <a:solidFill>
                  <a:srgbClr val="002060"/>
                </a:solidFill>
                <a:latin typeface="Trebuchet MS" panose="020B0703020202090204" pitchFamily="34" charset="0"/>
              </a:rPr>
              <a:t>Kensuke’s Kingdom </a:t>
            </a:r>
            <a:endParaRPr lang="en-GB" sz="6000" dirty="0">
              <a:solidFill>
                <a:srgbClr val="002060"/>
              </a:solidFill>
              <a:latin typeface="Trebuchet MS" panose="020B0703020202090204" pitchFamily="34" charset="0"/>
            </a:endParaRPr>
          </a:p>
        </p:txBody>
      </p:sp>
      <p:pic>
        <p:nvPicPr>
          <p:cNvPr id="3" name="Picture 2">
            <a:extLst>
              <a:ext uri="{FF2B5EF4-FFF2-40B4-BE49-F238E27FC236}">
                <a16:creationId xmlns:a16="http://schemas.microsoft.com/office/drawing/2014/main" id="{2DBC6A16-9E66-D44A-8B11-0AE50C2421CD}"/>
              </a:ext>
            </a:extLst>
          </p:cNvPr>
          <p:cNvPicPr>
            <a:picLocks noChangeAspect="1"/>
          </p:cNvPicPr>
          <p:nvPr/>
        </p:nvPicPr>
        <p:blipFill>
          <a:blip r:embed="rId4"/>
          <a:stretch>
            <a:fillRect/>
          </a:stretch>
        </p:blipFill>
        <p:spPr>
          <a:xfrm>
            <a:off x="3172145" y="4005167"/>
            <a:ext cx="2851079" cy="1783872"/>
          </a:xfrm>
          <a:prstGeom prst="rect">
            <a:avLst/>
          </a:prstGeom>
        </p:spPr>
      </p:pic>
      <p:cxnSp>
        <p:nvCxnSpPr>
          <p:cNvPr id="6" name="Straight Connector 5">
            <a:extLst>
              <a:ext uri="{FF2B5EF4-FFF2-40B4-BE49-F238E27FC236}">
                <a16:creationId xmlns:a16="http://schemas.microsoft.com/office/drawing/2014/main" id="{34061002-CD08-2542-9169-7E0A0802233E}"/>
              </a:ext>
            </a:extLst>
          </p:cNvPr>
          <p:cNvCxnSpPr/>
          <p:nvPr/>
        </p:nvCxnSpPr>
        <p:spPr>
          <a:xfrm>
            <a:off x="1109609" y="3226094"/>
            <a:ext cx="692478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4243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a:extLst>
              <a:ext uri="{FF2B5EF4-FFF2-40B4-BE49-F238E27FC236}">
                <a16:creationId xmlns:a16="http://schemas.microsoft.com/office/drawing/2014/main" id="{A83BDBF8-FCAB-864B-9C37-127364B1B83C}"/>
              </a:ext>
            </a:extLst>
          </p:cNvPr>
          <p:cNvSpPr/>
          <p:nvPr/>
        </p:nvSpPr>
        <p:spPr>
          <a:xfrm>
            <a:off x="678096" y="1700373"/>
            <a:ext cx="5393932" cy="23681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1">
            <a:extLst>
              <a:ext uri="{FF2B5EF4-FFF2-40B4-BE49-F238E27FC236}">
                <a16:creationId xmlns:a16="http://schemas.microsoft.com/office/drawing/2014/main" id="{72564BDE-5D58-034D-9196-656FC91BE78F}"/>
              </a:ext>
            </a:extLst>
          </p:cNvPr>
          <p:cNvSpPr>
            <a:spLocks noChangeArrowheads="1"/>
          </p:cNvSpPr>
          <p:nvPr/>
        </p:nvSpPr>
        <p:spPr bwMode="auto">
          <a:xfrm>
            <a:off x="0" y="-28678096"/>
            <a:ext cx="9144000" cy="12311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0" b="1" i="0" u="none" strike="noStrike" cap="none" normalizeH="0" baseline="0" dirty="0">
                <a:ln>
                  <a:noFill/>
                </a:ln>
                <a:solidFill>
                  <a:srgbClr val="000000"/>
                </a:solidFill>
                <a:effectLst/>
                <a:latin typeface="Trebuchet MS" panose="020B0703020202090204" pitchFamily="34" charset="0"/>
              </a:rPr>
              <a:t>Kensuke’s Kingdom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28700" b="0" i="0" u="none" strike="noStrike" cap="none" normalizeH="0" baseline="0" dirty="0">
                <a:ln>
                  <a:noFill/>
                </a:ln>
                <a:solidFill>
                  <a:schemeClr val="tx1"/>
                </a:solidFill>
                <a:effectLst/>
                <a:latin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FFFFFF"/>
                </a:solidFill>
                <a:effectLst/>
                <a:latin typeface="Trebuchet MS" panose="020B0703020202090204" pitchFamily="34" charset="0"/>
              </a:rPr>
              <a:t>I heard the wind above me in the sails. I remember thinking, this is silly, you haven't  got your safety harness on, you haven’t got your lifejacket on. You shouldn't be doing this . . . I was in the cold of the sea before I could even open my mouth to scream.</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rebuchet MS" panose="020B0703020202090204" pitchFamily="34" charset="0"/>
              </a:rPr>
              <a:t>Washed up on an island in the Pacific, Michael struggles to survive on his own. With no food and no water, he curls up to die. When he wakes, there is a plate beside him of fish, of fruit, and a bowl of fresh water. He is not alone…</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243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descr="https://lh6.googleusercontent.com/uMa-bIrzo4lmR_WQDX__7pp5b3PAaKFz6Ezl8RtfoHHUuvTKtZSRU1uuQGOfALldyD9x3C6F3R_9mq2NMiW7lS8tVVwJfJVZTwNHH33iSOQBLVOzi2EoSUNIW3njwTpBKlv8dHp6wN0">
            <a:extLst>
              <a:ext uri="{FF2B5EF4-FFF2-40B4-BE49-F238E27FC236}">
                <a16:creationId xmlns:a16="http://schemas.microsoft.com/office/drawing/2014/main" id="{FD876C75-C9A4-0242-9925-A3D6CB9DE8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1897" y="1694740"/>
            <a:ext cx="2167062" cy="3324681"/>
          </a:xfrm>
          <a:prstGeom prst="rect">
            <a:avLst/>
          </a:prstGeom>
          <a:extLst>
            <a:ext uri="{909E8E84-426E-40DD-AFC4-6F175D3DCCD1}">
              <a14:hiddenFill xmlns:a14="http://schemas.microsoft.com/office/drawing/2010/main">
                <a:solidFill>
                  <a:srgbClr val="FFFFFF"/>
                </a:solidFill>
              </a14:hiddenFill>
            </a:ext>
          </a:extLst>
        </p:spPr>
        <p:style>
          <a:lnRef idx="0">
            <a:schemeClr val="accent3"/>
          </a:lnRef>
          <a:fillRef idx="3">
            <a:schemeClr val="accent3"/>
          </a:fillRef>
          <a:effectRef idx="3">
            <a:schemeClr val="accent3"/>
          </a:effectRef>
          <a:fontRef idx="minor">
            <a:schemeClr val="lt1"/>
          </a:fontRef>
        </p:style>
      </p:pic>
      <p:pic>
        <p:nvPicPr>
          <p:cNvPr id="1027" name="Picture 3" descr="https://lh6.googleusercontent.com/0Pgetw2NApXbKch8rD2ItNgz1JZSM7Gc2DmIi_IA_B6hGPX7Ci6Kt7Ougvb9grJzPfPMygIw5jI8QGGpzbQFSD37CDrmykb-VBv94DO2UBzXixVXLviGyNsKIAoxn_dtd3J3WkvVVn0">
            <a:extLst>
              <a:ext uri="{FF2B5EF4-FFF2-40B4-BE49-F238E27FC236}">
                <a16:creationId xmlns:a16="http://schemas.microsoft.com/office/drawing/2014/main" id="{983DFBFA-40F4-4A4A-8DA1-F651C4A228A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124" y="4232953"/>
            <a:ext cx="2296916" cy="262504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9B1F55C-26CD-1647-93DE-0CE2E547AE95}"/>
              </a:ext>
            </a:extLst>
          </p:cNvPr>
          <p:cNvSpPr txBox="1"/>
          <p:nvPr/>
        </p:nvSpPr>
        <p:spPr>
          <a:xfrm>
            <a:off x="765425" y="525600"/>
            <a:ext cx="7613150" cy="923330"/>
          </a:xfrm>
          <a:prstGeom prst="rect">
            <a:avLst/>
          </a:prstGeom>
          <a:noFill/>
        </p:spPr>
        <p:txBody>
          <a:bodyPr wrap="square" rtlCol="0">
            <a:spAutoFit/>
          </a:bodyPr>
          <a:lstStyle/>
          <a:p>
            <a:pPr algn="ctr"/>
            <a:r>
              <a:rPr lang="en-GB" sz="5400" b="1" dirty="0">
                <a:solidFill>
                  <a:srgbClr val="002060"/>
                </a:solidFill>
                <a:latin typeface="Trebuchet MS" panose="020B0703020202090204" pitchFamily="34" charset="0"/>
              </a:rPr>
              <a:t>Kensuke’s Kingdom </a:t>
            </a:r>
            <a:endParaRPr lang="en-GB" sz="5400" dirty="0">
              <a:solidFill>
                <a:srgbClr val="002060"/>
              </a:solidFill>
              <a:latin typeface="Trebuchet MS" panose="020B0703020202090204" pitchFamily="34" charset="0"/>
            </a:endParaRPr>
          </a:p>
        </p:txBody>
      </p:sp>
      <p:sp>
        <p:nvSpPr>
          <p:cNvPr id="7" name="TextBox 6">
            <a:extLst>
              <a:ext uri="{FF2B5EF4-FFF2-40B4-BE49-F238E27FC236}">
                <a16:creationId xmlns:a16="http://schemas.microsoft.com/office/drawing/2014/main" id="{5E30320A-C0AB-214F-A9E2-F06FC3049088}"/>
              </a:ext>
            </a:extLst>
          </p:cNvPr>
          <p:cNvSpPr txBox="1"/>
          <p:nvPr/>
        </p:nvSpPr>
        <p:spPr>
          <a:xfrm>
            <a:off x="1004334" y="1868807"/>
            <a:ext cx="4705563" cy="2031325"/>
          </a:xfrm>
          <a:prstGeom prst="rect">
            <a:avLst/>
          </a:prstGeom>
          <a:noFill/>
        </p:spPr>
        <p:txBody>
          <a:bodyPr wrap="square" rtlCol="0">
            <a:spAutoFit/>
          </a:bodyPr>
          <a:lstStyle/>
          <a:p>
            <a:r>
              <a:rPr lang="en-GB" i="1" dirty="0">
                <a:solidFill>
                  <a:schemeClr val="bg1"/>
                </a:solidFill>
                <a:latin typeface="Trebuchet MS" panose="020B0703020202090204" pitchFamily="34" charset="0"/>
              </a:rPr>
              <a:t>I heard the wind above me in the sails. I remember thinking, this is silly, you haven't got your safety harness on, you haven’t got your lifejacket on. You shouldn't be doing this . . . I was in the cold of the sea before I could even open my mouth to scream.</a:t>
            </a:r>
          </a:p>
        </p:txBody>
      </p:sp>
      <p:sp>
        <p:nvSpPr>
          <p:cNvPr id="8" name="TextBox 7">
            <a:extLst>
              <a:ext uri="{FF2B5EF4-FFF2-40B4-BE49-F238E27FC236}">
                <a16:creationId xmlns:a16="http://schemas.microsoft.com/office/drawing/2014/main" id="{C656A68E-FBE7-2946-8598-F3CBEE613D3A}"/>
              </a:ext>
            </a:extLst>
          </p:cNvPr>
          <p:cNvSpPr txBox="1"/>
          <p:nvPr/>
        </p:nvSpPr>
        <p:spPr>
          <a:xfrm>
            <a:off x="2264434" y="4195098"/>
            <a:ext cx="4065820" cy="2585323"/>
          </a:xfrm>
          <a:prstGeom prst="rect">
            <a:avLst/>
          </a:prstGeom>
          <a:noFill/>
        </p:spPr>
        <p:txBody>
          <a:bodyPr wrap="square" rtlCol="0">
            <a:spAutoFit/>
          </a:bodyPr>
          <a:lstStyle/>
          <a:p>
            <a:r>
              <a:rPr lang="en-GB" b="1" dirty="0">
                <a:latin typeface="Trebuchet MS" panose="020B0703020202090204" pitchFamily="34" charset="0"/>
              </a:rPr>
              <a:t>Washed up on an island in the Pacific, Michael struggles to survive on his own. With no food and no water, he curls up to die. When he wakes, there is a plate beside him of fish, of fruit, and a bowl of fresh water. He is not alone…</a:t>
            </a:r>
          </a:p>
          <a:p>
            <a:br>
              <a:rPr lang="en-GB" dirty="0">
                <a:latin typeface="Trebuchet MS" panose="020B0703020202090204" pitchFamily="34" charset="0"/>
              </a:rPr>
            </a:br>
            <a:endParaRPr lang="en-US" dirty="0">
              <a:latin typeface="Trebuchet MS" panose="020B0703020202090204" pitchFamily="34" charset="0"/>
            </a:endParaRPr>
          </a:p>
        </p:txBody>
      </p:sp>
    </p:spTree>
    <p:extLst>
      <p:ext uri="{BB962C8B-B14F-4D97-AF65-F5344CB8AC3E}">
        <p14:creationId xmlns:p14="http://schemas.microsoft.com/office/powerpoint/2010/main" val="3336198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72564BDE-5D58-034D-9196-656FC91BE78F}"/>
              </a:ext>
            </a:extLst>
          </p:cNvPr>
          <p:cNvSpPr>
            <a:spLocks noChangeArrowheads="1"/>
          </p:cNvSpPr>
          <p:nvPr/>
        </p:nvSpPr>
        <p:spPr bwMode="auto">
          <a:xfrm>
            <a:off x="0" y="-28678096"/>
            <a:ext cx="9144000" cy="12311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0" b="1" i="0" u="none" strike="noStrike" cap="none" normalizeH="0" baseline="0" dirty="0">
                <a:ln>
                  <a:noFill/>
                </a:ln>
                <a:solidFill>
                  <a:srgbClr val="000000"/>
                </a:solidFill>
                <a:effectLst/>
                <a:latin typeface="Trebuchet MS" panose="020B0703020202090204" pitchFamily="34" charset="0"/>
              </a:rPr>
              <a:t>Kensuke’s Kingdom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28700" b="0" i="0" u="none" strike="noStrike" cap="none" normalizeH="0" baseline="0" dirty="0">
                <a:ln>
                  <a:noFill/>
                </a:ln>
                <a:solidFill>
                  <a:schemeClr val="tx1"/>
                </a:solidFill>
                <a:effectLst/>
                <a:latin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FFFFFF"/>
                </a:solidFill>
                <a:effectLst/>
                <a:latin typeface="Trebuchet MS" panose="020B0703020202090204" pitchFamily="34" charset="0"/>
              </a:rPr>
              <a:t>I heard the wind above me in the sails. I remember thinking, this is silly, you haven't  got your safety harness on, you haven’t got your lifejacket on. You shouldn't be doing this . . . I was in the cold of the sea before I could even open my mouth to scream.</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rebuchet MS" panose="020B0703020202090204" pitchFamily="34" charset="0"/>
              </a:rPr>
              <a:t>Washed up on an island in the Pacific, Michael struggles to survive on his own. With no food and no water, he curls up to die. When he wakes, there is a plate beside him of fish, of fruit, and a bowl of fresh water. He is not alone…</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243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TextBox 1">
            <a:extLst>
              <a:ext uri="{FF2B5EF4-FFF2-40B4-BE49-F238E27FC236}">
                <a16:creationId xmlns:a16="http://schemas.microsoft.com/office/drawing/2014/main" id="{B1DE92C3-90F6-834B-8A59-0614C4B3A5EA}"/>
              </a:ext>
            </a:extLst>
          </p:cNvPr>
          <p:cNvSpPr txBox="1"/>
          <p:nvPr/>
        </p:nvSpPr>
        <p:spPr>
          <a:xfrm>
            <a:off x="1185379" y="1551397"/>
            <a:ext cx="6978720" cy="3719245"/>
          </a:xfrm>
          <a:prstGeom prst="rect">
            <a:avLst/>
          </a:prstGeom>
          <a:noFill/>
        </p:spPr>
        <p:txBody>
          <a:bodyPr wrap="square" rtlCol="0">
            <a:spAutoFit/>
          </a:bodyPr>
          <a:lstStyle/>
          <a:p>
            <a:pPr>
              <a:spcBef>
                <a:spcPts val="600"/>
              </a:spcBef>
              <a:spcAft>
                <a:spcPts val="600"/>
              </a:spcAft>
            </a:pPr>
            <a:r>
              <a:rPr lang="en-GB" dirty="0">
                <a:latin typeface="Trebuchet MS" panose="020B0703020202090204" pitchFamily="34" charset="0"/>
              </a:rPr>
              <a:t>The howling had started up again far away in the forest, a last mellifluous evensong, a chanting that went on and on until darkness covered the island. Insects (that is what I presumed they were anyway) whirred and whined from the forest. There was a hollow tapping, like a frantic woodpecker. There was scraping, scratching, and a grunting grating noise that sounded like frogs. The whole orchestra of the jungle was tuning up. </a:t>
            </a:r>
          </a:p>
          <a:p>
            <a:pPr>
              <a:spcBef>
                <a:spcPts val="600"/>
              </a:spcBef>
            </a:pPr>
            <a:r>
              <a:rPr lang="en-GB" dirty="0">
                <a:latin typeface="Trebuchet MS" panose="020B0703020202090204" pitchFamily="34" charset="0"/>
              </a:rPr>
              <a:t>The jungle droned and cackled and croaked, and all night long the mosquitoes were at me too. They whined in my ears and drove me mad.</a:t>
            </a:r>
          </a:p>
          <a:p>
            <a:pPr>
              <a:spcBef>
                <a:spcPts val="600"/>
              </a:spcBef>
            </a:pPr>
            <a:br>
              <a:rPr lang="en-GB" dirty="0">
                <a:latin typeface="Trebuchet MS" panose="020B0703020202090204" pitchFamily="34" charset="0"/>
              </a:rPr>
            </a:br>
            <a:endParaRPr lang="en-US" dirty="0">
              <a:latin typeface="Trebuchet MS" panose="020B0703020202090204" pitchFamily="34" charset="0"/>
            </a:endParaRPr>
          </a:p>
        </p:txBody>
      </p:sp>
      <p:sp>
        <p:nvSpPr>
          <p:cNvPr id="3" name="Rounded Rectangle 2">
            <a:extLst>
              <a:ext uri="{FF2B5EF4-FFF2-40B4-BE49-F238E27FC236}">
                <a16:creationId xmlns:a16="http://schemas.microsoft.com/office/drawing/2014/main" id="{26A24FC7-4478-9F4D-95E9-ACE3E51E500A}"/>
              </a:ext>
            </a:extLst>
          </p:cNvPr>
          <p:cNvSpPr/>
          <p:nvPr/>
        </p:nvSpPr>
        <p:spPr>
          <a:xfrm>
            <a:off x="947790" y="4875087"/>
            <a:ext cx="7410235" cy="7911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87ADCB16-8A2A-C546-A846-A5C93C7A95EB}"/>
              </a:ext>
            </a:extLst>
          </p:cNvPr>
          <p:cNvSpPr txBox="1"/>
          <p:nvPr/>
        </p:nvSpPr>
        <p:spPr>
          <a:xfrm>
            <a:off x="947790" y="5004186"/>
            <a:ext cx="7410235" cy="523220"/>
          </a:xfrm>
          <a:prstGeom prst="rect">
            <a:avLst/>
          </a:prstGeom>
          <a:noFill/>
        </p:spPr>
        <p:txBody>
          <a:bodyPr wrap="square" rtlCol="0">
            <a:spAutoFit/>
          </a:bodyPr>
          <a:lstStyle/>
          <a:p>
            <a:pPr algn="ctr"/>
            <a:r>
              <a:rPr lang="en-GB" sz="2800" b="1" dirty="0">
                <a:solidFill>
                  <a:schemeClr val="bg1"/>
                </a:solidFill>
                <a:latin typeface="Trebuchet MS" panose="020B0703020202090204" pitchFamily="34" charset="0"/>
              </a:rPr>
              <a:t>Q: What can Michael hear in the jungle?</a:t>
            </a:r>
            <a:endParaRPr lang="en-US" sz="2800" b="1" dirty="0">
              <a:solidFill>
                <a:schemeClr val="bg1"/>
              </a:solidFill>
              <a:latin typeface="Trebuchet MS" panose="020B0703020202090204" pitchFamily="34" charset="0"/>
            </a:endParaRPr>
          </a:p>
        </p:txBody>
      </p:sp>
      <p:sp>
        <p:nvSpPr>
          <p:cNvPr id="12" name="Rounded Rectangle 11">
            <a:extLst>
              <a:ext uri="{FF2B5EF4-FFF2-40B4-BE49-F238E27FC236}">
                <a16:creationId xmlns:a16="http://schemas.microsoft.com/office/drawing/2014/main" id="{F3531CBE-EB43-F649-BD9B-DBEB7D5B76D3}"/>
              </a:ext>
            </a:extLst>
          </p:cNvPr>
          <p:cNvSpPr/>
          <p:nvPr/>
        </p:nvSpPr>
        <p:spPr>
          <a:xfrm>
            <a:off x="947790" y="4875087"/>
            <a:ext cx="7410235" cy="7911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EFD2893E-A88A-4E4B-91E6-F613BBFF191F}"/>
              </a:ext>
            </a:extLst>
          </p:cNvPr>
          <p:cNvSpPr txBox="1"/>
          <p:nvPr/>
        </p:nvSpPr>
        <p:spPr>
          <a:xfrm>
            <a:off x="947790" y="5081130"/>
            <a:ext cx="7410235" cy="369332"/>
          </a:xfrm>
          <a:prstGeom prst="rect">
            <a:avLst/>
          </a:prstGeom>
          <a:noFill/>
        </p:spPr>
        <p:txBody>
          <a:bodyPr wrap="square" rtlCol="0">
            <a:spAutoFit/>
          </a:bodyPr>
          <a:lstStyle/>
          <a:p>
            <a:pPr algn="ctr"/>
            <a:r>
              <a:rPr lang="en-GB" b="1" dirty="0">
                <a:solidFill>
                  <a:schemeClr val="bg1"/>
                </a:solidFill>
                <a:latin typeface="Trebuchet MS" panose="020B0703020202090204" pitchFamily="34" charset="0"/>
              </a:rPr>
              <a:t>Q: How does Michael Morpurgo create an image of the jungle?</a:t>
            </a:r>
            <a:endParaRPr lang="en-GB" sz="2800" b="1" dirty="0">
              <a:solidFill>
                <a:schemeClr val="bg1"/>
              </a:solidFill>
              <a:latin typeface="Trebuchet MS" panose="020B0703020202090204" pitchFamily="34" charset="0"/>
            </a:endParaRPr>
          </a:p>
        </p:txBody>
      </p:sp>
      <p:sp>
        <p:nvSpPr>
          <p:cNvPr id="10" name="TextBox 9">
            <a:extLst>
              <a:ext uri="{FF2B5EF4-FFF2-40B4-BE49-F238E27FC236}">
                <a16:creationId xmlns:a16="http://schemas.microsoft.com/office/drawing/2014/main" id="{30B881A3-47A3-6D41-8CCA-B0B7DD83F99E}"/>
              </a:ext>
            </a:extLst>
          </p:cNvPr>
          <p:cNvSpPr txBox="1"/>
          <p:nvPr/>
        </p:nvSpPr>
        <p:spPr>
          <a:xfrm>
            <a:off x="765425" y="525600"/>
            <a:ext cx="7613150" cy="923330"/>
          </a:xfrm>
          <a:prstGeom prst="rect">
            <a:avLst/>
          </a:prstGeom>
          <a:noFill/>
        </p:spPr>
        <p:txBody>
          <a:bodyPr wrap="square" rtlCol="0">
            <a:spAutoFit/>
          </a:bodyPr>
          <a:lstStyle/>
          <a:p>
            <a:pPr algn="ctr"/>
            <a:r>
              <a:rPr lang="en-GB" sz="5400" b="1" dirty="0">
                <a:solidFill>
                  <a:srgbClr val="002060"/>
                </a:solidFill>
                <a:latin typeface="Trebuchet MS" panose="020B0703020202090204" pitchFamily="34" charset="0"/>
              </a:rPr>
              <a:t>Night In The Jungle</a:t>
            </a:r>
            <a:endParaRPr lang="en-GB" sz="5400" dirty="0">
              <a:solidFill>
                <a:srgbClr val="002060"/>
              </a:solidFill>
              <a:latin typeface="Trebuchet MS" panose="020B0703020202090204" pitchFamily="34" charset="0"/>
            </a:endParaRPr>
          </a:p>
        </p:txBody>
      </p:sp>
    </p:spTree>
    <p:extLst>
      <p:ext uri="{BB962C8B-B14F-4D97-AF65-F5344CB8AC3E}">
        <p14:creationId xmlns:p14="http://schemas.microsoft.com/office/powerpoint/2010/main" val="224762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p:bldP spid="12" grpId="0" animBg="1"/>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72564BDE-5D58-034D-9196-656FC91BE78F}"/>
              </a:ext>
            </a:extLst>
          </p:cNvPr>
          <p:cNvSpPr>
            <a:spLocks noChangeArrowheads="1"/>
          </p:cNvSpPr>
          <p:nvPr/>
        </p:nvSpPr>
        <p:spPr bwMode="auto">
          <a:xfrm>
            <a:off x="0" y="-28678096"/>
            <a:ext cx="9144000" cy="12311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0" b="1" i="0" u="none" strike="noStrike" cap="none" normalizeH="0" baseline="0" dirty="0">
                <a:ln>
                  <a:noFill/>
                </a:ln>
                <a:solidFill>
                  <a:srgbClr val="000000"/>
                </a:solidFill>
                <a:effectLst/>
                <a:latin typeface="Trebuchet MS" panose="020B0703020202090204" pitchFamily="34" charset="0"/>
              </a:rPr>
              <a:t>Kensuke’s Kingdom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28700" b="0" i="0" u="none" strike="noStrike" cap="none" normalizeH="0" baseline="0" dirty="0">
                <a:ln>
                  <a:noFill/>
                </a:ln>
                <a:solidFill>
                  <a:schemeClr val="tx1"/>
                </a:solidFill>
                <a:effectLst/>
                <a:latin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FFFFFF"/>
                </a:solidFill>
                <a:effectLst/>
                <a:latin typeface="Trebuchet MS" panose="020B0703020202090204" pitchFamily="34" charset="0"/>
              </a:rPr>
              <a:t>I heard the wind above me in the sails. I remember thinking, this is silly, you haven't  got your safety harness on, you haven’t got your lifejacket on. You shouldn't be doing this . . . I was in the cold of the sea before I could even open my mouth to scream.</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rebuchet MS" panose="020B0703020202090204" pitchFamily="34" charset="0"/>
              </a:rPr>
              <a:t>Washed up on an island in the Pacific, Michael struggles to survive on his own. With no food and no water, he curls up to die. When he wakes, there is a plate beside him of fish, of fruit, and a bowl of fresh water. He is not alone…</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243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TextBox 1">
            <a:extLst>
              <a:ext uri="{FF2B5EF4-FFF2-40B4-BE49-F238E27FC236}">
                <a16:creationId xmlns:a16="http://schemas.microsoft.com/office/drawing/2014/main" id="{B1DE92C3-90F6-834B-8A59-0614C4B3A5EA}"/>
              </a:ext>
            </a:extLst>
          </p:cNvPr>
          <p:cNvSpPr txBox="1"/>
          <p:nvPr/>
        </p:nvSpPr>
        <p:spPr>
          <a:xfrm>
            <a:off x="1185379" y="1551397"/>
            <a:ext cx="6978720" cy="1815882"/>
          </a:xfrm>
          <a:prstGeom prst="rect">
            <a:avLst/>
          </a:prstGeom>
          <a:noFill/>
        </p:spPr>
        <p:txBody>
          <a:bodyPr wrap="square" rtlCol="0">
            <a:spAutoFit/>
          </a:bodyPr>
          <a:lstStyle/>
          <a:p>
            <a:pPr algn="ctr"/>
            <a:r>
              <a:rPr lang="en-GB" sz="2800" dirty="0">
                <a:latin typeface="Trebuchet MS" panose="020B0703020202090204" pitchFamily="34" charset="0"/>
              </a:rPr>
              <a:t>The howling had started up again far away in the forest, a last </a:t>
            </a:r>
            <a:r>
              <a:rPr lang="en-GB" sz="2800" b="1" dirty="0">
                <a:latin typeface="Trebuchet MS" panose="020B0703020202090204" pitchFamily="34" charset="0"/>
              </a:rPr>
              <a:t>mellifluous evensong</a:t>
            </a:r>
            <a:r>
              <a:rPr lang="en-GB" sz="2800" dirty="0">
                <a:latin typeface="Trebuchet MS" panose="020B0703020202090204" pitchFamily="34" charset="0"/>
              </a:rPr>
              <a:t>, a chanting that went on and on until darkness covered the island.</a:t>
            </a:r>
          </a:p>
        </p:txBody>
      </p:sp>
      <p:sp>
        <p:nvSpPr>
          <p:cNvPr id="12" name="Rounded Rectangle 11">
            <a:extLst>
              <a:ext uri="{FF2B5EF4-FFF2-40B4-BE49-F238E27FC236}">
                <a16:creationId xmlns:a16="http://schemas.microsoft.com/office/drawing/2014/main" id="{F3531CBE-EB43-F649-BD9B-DBEB7D5B76D3}"/>
              </a:ext>
            </a:extLst>
          </p:cNvPr>
          <p:cNvSpPr/>
          <p:nvPr/>
        </p:nvSpPr>
        <p:spPr>
          <a:xfrm>
            <a:off x="947790" y="3565745"/>
            <a:ext cx="7410235" cy="7911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EFD2893E-A88A-4E4B-91E6-F613BBFF191F}"/>
              </a:ext>
            </a:extLst>
          </p:cNvPr>
          <p:cNvSpPr txBox="1"/>
          <p:nvPr/>
        </p:nvSpPr>
        <p:spPr>
          <a:xfrm>
            <a:off x="947790" y="3730692"/>
            <a:ext cx="7410235" cy="461665"/>
          </a:xfrm>
          <a:prstGeom prst="rect">
            <a:avLst/>
          </a:prstGeom>
          <a:noFill/>
        </p:spPr>
        <p:txBody>
          <a:bodyPr wrap="square" rtlCol="0">
            <a:spAutoFit/>
          </a:bodyPr>
          <a:lstStyle/>
          <a:p>
            <a:pPr algn="ctr"/>
            <a:r>
              <a:rPr lang="en-GB" sz="2400" b="1" dirty="0">
                <a:solidFill>
                  <a:schemeClr val="bg1"/>
                </a:solidFill>
                <a:latin typeface="Trebuchet MS" panose="020B0703020202090204" pitchFamily="34" charset="0"/>
              </a:rPr>
              <a:t>Q: What might a </a:t>
            </a:r>
            <a:r>
              <a:rPr lang="en-GB" sz="2400" b="1" i="1" dirty="0">
                <a:solidFill>
                  <a:schemeClr val="bg1"/>
                </a:solidFill>
                <a:latin typeface="Trebuchet MS" panose="020B0703020202090204" pitchFamily="34" charset="0"/>
              </a:rPr>
              <a:t>mellifluous evensong </a:t>
            </a:r>
            <a:r>
              <a:rPr lang="en-GB" sz="2400" b="1" dirty="0">
                <a:solidFill>
                  <a:schemeClr val="bg1"/>
                </a:solidFill>
                <a:latin typeface="Trebuchet MS" panose="020B0703020202090204" pitchFamily="34" charset="0"/>
              </a:rPr>
              <a:t>be?</a:t>
            </a:r>
          </a:p>
        </p:txBody>
      </p:sp>
      <p:sp>
        <p:nvSpPr>
          <p:cNvPr id="14" name="Rounded Rectangle 13">
            <a:extLst>
              <a:ext uri="{FF2B5EF4-FFF2-40B4-BE49-F238E27FC236}">
                <a16:creationId xmlns:a16="http://schemas.microsoft.com/office/drawing/2014/main" id="{3807D90A-EDD1-8F46-A35A-ADC5CEF4531E}"/>
              </a:ext>
            </a:extLst>
          </p:cNvPr>
          <p:cNvSpPr/>
          <p:nvPr/>
        </p:nvSpPr>
        <p:spPr>
          <a:xfrm>
            <a:off x="947790" y="3565745"/>
            <a:ext cx="7410235" cy="7911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5E25C26-D8BE-9D49-9CB8-CCE9B2F56F79}"/>
              </a:ext>
            </a:extLst>
          </p:cNvPr>
          <p:cNvSpPr txBox="1"/>
          <p:nvPr/>
        </p:nvSpPr>
        <p:spPr>
          <a:xfrm>
            <a:off x="947790" y="3648500"/>
            <a:ext cx="7410235" cy="646331"/>
          </a:xfrm>
          <a:prstGeom prst="rect">
            <a:avLst/>
          </a:prstGeom>
          <a:noFill/>
        </p:spPr>
        <p:txBody>
          <a:bodyPr wrap="square" rtlCol="0">
            <a:spAutoFit/>
          </a:bodyPr>
          <a:lstStyle/>
          <a:p>
            <a:pPr algn="ctr"/>
            <a:r>
              <a:rPr lang="en-GB" b="1" dirty="0">
                <a:solidFill>
                  <a:schemeClr val="bg1"/>
                </a:solidFill>
                <a:latin typeface="Trebuchet MS" panose="020B0703020202090204" pitchFamily="34" charset="0"/>
              </a:rPr>
              <a:t>Q: Why might Michael Morpurgo have chosen this phrase to describe the jungle at night?</a:t>
            </a:r>
            <a:endParaRPr lang="en-GB" sz="2400" b="1" dirty="0">
              <a:solidFill>
                <a:schemeClr val="bg1"/>
              </a:solidFill>
              <a:latin typeface="Trebuchet MS" panose="020B0703020202090204" pitchFamily="34" charset="0"/>
            </a:endParaRPr>
          </a:p>
        </p:txBody>
      </p:sp>
      <p:sp>
        <p:nvSpPr>
          <p:cNvPr id="16" name="TextBox 15">
            <a:extLst>
              <a:ext uri="{FF2B5EF4-FFF2-40B4-BE49-F238E27FC236}">
                <a16:creationId xmlns:a16="http://schemas.microsoft.com/office/drawing/2014/main" id="{1BAB0836-4E1D-4C4E-9BAB-51D06202ED46}"/>
              </a:ext>
            </a:extLst>
          </p:cNvPr>
          <p:cNvSpPr txBox="1"/>
          <p:nvPr/>
        </p:nvSpPr>
        <p:spPr>
          <a:xfrm>
            <a:off x="765425" y="525600"/>
            <a:ext cx="7613150" cy="923330"/>
          </a:xfrm>
          <a:prstGeom prst="rect">
            <a:avLst/>
          </a:prstGeom>
          <a:noFill/>
        </p:spPr>
        <p:txBody>
          <a:bodyPr wrap="square" rtlCol="0">
            <a:spAutoFit/>
          </a:bodyPr>
          <a:lstStyle/>
          <a:p>
            <a:pPr algn="ctr"/>
            <a:r>
              <a:rPr lang="en-GB" sz="5400" b="1" dirty="0">
                <a:solidFill>
                  <a:srgbClr val="002060"/>
                </a:solidFill>
                <a:latin typeface="Trebuchet MS" panose="020B0703020202090204" pitchFamily="34" charset="0"/>
              </a:rPr>
              <a:t>Exploring Vocabulary</a:t>
            </a:r>
            <a:endParaRPr lang="en-GB" sz="5400" dirty="0">
              <a:solidFill>
                <a:srgbClr val="002060"/>
              </a:solidFill>
              <a:latin typeface="Trebuchet MS" panose="020B0703020202090204" pitchFamily="34" charset="0"/>
            </a:endParaRPr>
          </a:p>
        </p:txBody>
      </p:sp>
      <p:pic>
        <p:nvPicPr>
          <p:cNvPr id="11" name="Picture 10">
            <a:extLst>
              <a:ext uri="{FF2B5EF4-FFF2-40B4-BE49-F238E27FC236}">
                <a16:creationId xmlns:a16="http://schemas.microsoft.com/office/drawing/2014/main" id="{1354827E-F0D8-1A42-9609-87C11C5FC061}"/>
              </a:ext>
            </a:extLst>
          </p:cNvPr>
          <p:cNvPicPr>
            <a:picLocks noChangeAspect="1"/>
          </p:cNvPicPr>
          <p:nvPr/>
        </p:nvPicPr>
        <p:blipFill>
          <a:blip r:embed="rId3"/>
          <a:stretch>
            <a:fillRect/>
          </a:stretch>
        </p:blipFill>
        <p:spPr>
          <a:xfrm>
            <a:off x="3013396" y="4192357"/>
            <a:ext cx="3117208" cy="2700830"/>
          </a:xfrm>
          <a:prstGeom prst="rect">
            <a:avLst/>
          </a:prstGeom>
        </p:spPr>
      </p:pic>
    </p:spTree>
    <p:extLst>
      <p:ext uri="{BB962C8B-B14F-4D97-AF65-F5344CB8AC3E}">
        <p14:creationId xmlns:p14="http://schemas.microsoft.com/office/powerpoint/2010/main" val="2863681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4" grpId="0" animBg="1"/>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a:extLst>
              <a:ext uri="{FF2B5EF4-FFF2-40B4-BE49-F238E27FC236}">
                <a16:creationId xmlns:a16="http://schemas.microsoft.com/office/drawing/2014/main" id="{A83BDBF8-FCAB-864B-9C37-127364B1B83C}"/>
              </a:ext>
            </a:extLst>
          </p:cNvPr>
          <p:cNvSpPr/>
          <p:nvPr/>
        </p:nvSpPr>
        <p:spPr>
          <a:xfrm>
            <a:off x="678096" y="1700373"/>
            <a:ext cx="5393932" cy="23681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1">
            <a:extLst>
              <a:ext uri="{FF2B5EF4-FFF2-40B4-BE49-F238E27FC236}">
                <a16:creationId xmlns:a16="http://schemas.microsoft.com/office/drawing/2014/main" id="{72564BDE-5D58-034D-9196-656FC91BE78F}"/>
              </a:ext>
            </a:extLst>
          </p:cNvPr>
          <p:cNvSpPr>
            <a:spLocks noChangeArrowheads="1"/>
          </p:cNvSpPr>
          <p:nvPr/>
        </p:nvSpPr>
        <p:spPr bwMode="auto">
          <a:xfrm>
            <a:off x="0" y="-28678096"/>
            <a:ext cx="9144000" cy="12311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0" b="1" i="0" u="none" strike="noStrike" cap="none" normalizeH="0" baseline="0" dirty="0">
                <a:ln>
                  <a:noFill/>
                </a:ln>
                <a:solidFill>
                  <a:srgbClr val="000000"/>
                </a:solidFill>
                <a:effectLst/>
                <a:latin typeface="Trebuchet MS" panose="020B0703020202090204" pitchFamily="34" charset="0"/>
              </a:rPr>
              <a:t>Kensuke’s Kingdom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28700" b="0" i="0" u="none" strike="noStrike" cap="none" normalizeH="0" baseline="0" dirty="0">
                <a:ln>
                  <a:noFill/>
                </a:ln>
                <a:solidFill>
                  <a:schemeClr val="tx1"/>
                </a:solidFill>
                <a:effectLst/>
                <a:latin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FFFFFF"/>
                </a:solidFill>
                <a:effectLst/>
                <a:latin typeface="Trebuchet MS" panose="020B0703020202090204" pitchFamily="34" charset="0"/>
              </a:rPr>
              <a:t>I heard the wind above me in the sails. I remember thinking, this is silly, you haven't  got your safety harness on, you haven’t got your lifejacket on. You shouldn't be doing this . . . I was in the cold of the sea before I could even open my mouth to scream.</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rebuchet MS" panose="020B0703020202090204" pitchFamily="34" charset="0"/>
              </a:rPr>
              <a:t>Washed up on an island in the Pacific, Michael struggles to survive on his own. With no food and no water, he curls up to die. When he wakes, there is a plate beside him of fish, of fruit, and a bowl of fresh water. He is not alone…</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243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descr="https://lh6.googleusercontent.com/uMa-bIrzo4lmR_WQDX__7pp5b3PAaKFz6Ezl8RtfoHHUuvTKtZSRU1uuQGOfALldyD9x3C6F3R_9mq2NMiW7lS8tVVwJfJVZTwNHH33iSOQBLVOzi2EoSUNIW3njwTpBKlv8dHp6wN0">
            <a:extLst>
              <a:ext uri="{FF2B5EF4-FFF2-40B4-BE49-F238E27FC236}">
                <a16:creationId xmlns:a16="http://schemas.microsoft.com/office/drawing/2014/main" id="{FD876C75-C9A4-0242-9925-A3D6CB9DE8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1897" y="1694740"/>
            <a:ext cx="2167062" cy="3324681"/>
          </a:xfrm>
          <a:prstGeom prst="rect">
            <a:avLst/>
          </a:prstGeom>
          <a:extLst>
            <a:ext uri="{909E8E84-426E-40DD-AFC4-6F175D3DCCD1}">
              <a14:hiddenFill xmlns:a14="http://schemas.microsoft.com/office/drawing/2010/main">
                <a:solidFill>
                  <a:srgbClr val="FFFFFF"/>
                </a:solidFill>
              </a14:hiddenFill>
            </a:ext>
          </a:extLst>
        </p:spPr>
        <p:style>
          <a:lnRef idx="0">
            <a:schemeClr val="accent3"/>
          </a:lnRef>
          <a:fillRef idx="3">
            <a:schemeClr val="accent3"/>
          </a:fillRef>
          <a:effectRef idx="3">
            <a:schemeClr val="accent3"/>
          </a:effectRef>
          <a:fontRef idx="minor">
            <a:schemeClr val="lt1"/>
          </a:fontRef>
        </p:style>
      </p:pic>
      <p:pic>
        <p:nvPicPr>
          <p:cNvPr id="1027" name="Picture 3" descr="https://lh6.googleusercontent.com/0Pgetw2NApXbKch8rD2ItNgz1JZSM7Gc2DmIi_IA_B6hGPX7Ci6Kt7Ougvb9grJzPfPMygIw5jI8QGGpzbQFSD37CDrmykb-VBv94DO2UBzXixVXLviGyNsKIAoxn_dtd3J3WkvVVn0">
            <a:extLst>
              <a:ext uri="{FF2B5EF4-FFF2-40B4-BE49-F238E27FC236}">
                <a16:creationId xmlns:a16="http://schemas.microsoft.com/office/drawing/2014/main" id="{983DFBFA-40F4-4A4A-8DA1-F651C4A228A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124" y="4232953"/>
            <a:ext cx="2296916" cy="262504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9B1F55C-26CD-1647-93DE-0CE2E547AE95}"/>
              </a:ext>
            </a:extLst>
          </p:cNvPr>
          <p:cNvSpPr txBox="1"/>
          <p:nvPr/>
        </p:nvSpPr>
        <p:spPr>
          <a:xfrm>
            <a:off x="765425" y="525600"/>
            <a:ext cx="7613150" cy="923330"/>
          </a:xfrm>
          <a:prstGeom prst="rect">
            <a:avLst/>
          </a:prstGeom>
          <a:noFill/>
        </p:spPr>
        <p:txBody>
          <a:bodyPr wrap="square" rtlCol="0">
            <a:spAutoFit/>
          </a:bodyPr>
          <a:lstStyle/>
          <a:p>
            <a:pPr algn="ctr"/>
            <a:r>
              <a:rPr lang="en-GB" sz="5400" b="1" dirty="0">
                <a:solidFill>
                  <a:srgbClr val="002060"/>
                </a:solidFill>
                <a:latin typeface="Trebuchet MS" panose="020B0703020202090204" pitchFamily="34" charset="0"/>
              </a:rPr>
              <a:t>Kensuke’s Kingdom </a:t>
            </a:r>
            <a:endParaRPr lang="en-GB" sz="5400" dirty="0">
              <a:solidFill>
                <a:srgbClr val="002060"/>
              </a:solidFill>
              <a:latin typeface="Trebuchet MS" panose="020B0703020202090204" pitchFamily="34" charset="0"/>
            </a:endParaRPr>
          </a:p>
        </p:txBody>
      </p:sp>
      <p:sp>
        <p:nvSpPr>
          <p:cNvPr id="7" name="TextBox 6">
            <a:extLst>
              <a:ext uri="{FF2B5EF4-FFF2-40B4-BE49-F238E27FC236}">
                <a16:creationId xmlns:a16="http://schemas.microsoft.com/office/drawing/2014/main" id="{5E30320A-C0AB-214F-A9E2-F06FC3049088}"/>
              </a:ext>
            </a:extLst>
          </p:cNvPr>
          <p:cNvSpPr txBox="1"/>
          <p:nvPr/>
        </p:nvSpPr>
        <p:spPr>
          <a:xfrm>
            <a:off x="1004334" y="1868807"/>
            <a:ext cx="4705563" cy="2031325"/>
          </a:xfrm>
          <a:prstGeom prst="rect">
            <a:avLst/>
          </a:prstGeom>
          <a:noFill/>
        </p:spPr>
        <p:txBody>
          <a:bodyPr wrap="square" rtlCol="0">
            <a:spAutoFit/>
          </a:bodyPr>
          <a:lstStyle/>
          <a:p>
            <a:r>
              <a:rPr lang="en-GB" i="1" dirty="0">
                <a:solidFill>
                  <a:schemeClr val="bg1"/>
                </a:solidFill>
                <a:latin typeface="Trebuchet MS" panose="020B0703020202090204" pitchFamily="34" charset="0"/>
              </a:rPr>
              <a:t>I heard the wind above me in the sails. I remember thinking, this is silly, you haven't  got your safety harness on, you haven’t got your lifejacket on. You shouldn't be doing this . . . I was in the cold of the sea before I could even open my mouth to scream.</a:t>
            </a:r>
          </a:p>
        </p:txBody>
      </p:sp>
      <p:sp>
        <p:nvSpPr>
          <p:cNvPr id="8" name="TextBox 7">
            <a:extLst>
              <a:ext uri="{FF2B5EF4-FFF2-40B4-BE49-F238E27FC236}">
                <a16:creationId xmlns:a16="http://schemas.microsoft.com/office/drawing/2014/main" id="{C656A68E-FBE7-2946-8598-F3CBEE613D3A}"/>
              </a:ext>
            </a:extLst>
          </p:cNvPr>
          <p:cNvSpPr txBox="1"/>
          <p:nvPr/>
        </p:nvSpPr>
        <p:spPr>
          <a:xfrm>
            <a:off x="2264434" y="4195098"/>
            <a:ext cx="4065820" cy="2585323"/>
          </a:xfrm>
          <a:prstGeom prst="rect">
            <a:avLst/>
          </a:prstGeom>
          <a:noFill/>
        </p:spPr>
        <p:txBody>
          <a:bodyPr wrap="square" rtlCol="0">
            <a:spAutoFit/>
          </a:bodyPr>
          <a:lstStyle/>
          <a:p>
            <a:r>
              <a:rPr lang="en-GB" b="1" dirty="0">
                <a:latin typeface="Trebuchet MS" panose="020B0703020202090204" pitchFamily="34" charset="0"/>
              </a:rPr>
              <a:t>Washed up on an island in the Pacific, Michael struggles to survive on his own. With no food and no water, he curls up to die. When he wakes, there is a plate beside him of fish, of fruit, and a bowl of fresh water. He is not alone…</a:t>
            </a:r>
          </a:p>
          <a:p>
            <a:br>
              <a:rPr lang="en-GB" dirty="0">
                <a:latin typeface="Trebuchet MS" panose="020B0703020202090204" pitchFamily="34" charset="0"/>
              </a:rPr>
            </a:br>
            <a:endParaRPr lang="en-US" dirty="0">
              <a:latin typeface="Trebuchet MS" panose="020B0703020202090204" pitchFamily="34" charset="0"/>
            </a:endParaRPr>
          </a:p>
        </p:txBody>
      </p:sp>
    </p:spTree>
    <p:extLst>
      <p:ext uri="{BB962C8B-B14F-4D97-AF65-F5344CB8AC3E}">
        <p14:creationId xmlns:p14="http://schemas.microsoft.com/office/powerpoint/2010/main" val="14006857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TotalTime>
  <Words>384</Words>
  <Application>Microsoft Office PowerPoint</Application>
  <PresentationFormat>On-screen Show (4:3)</PresentationFormat>
  <Paragraphs>58</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Trebuchet MS</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Alysanne Parker</dc:creator>
  <cp:lastModifiedBy>Bickell, Lexi</cp:lastModifiedBy>
  <cp:revision>24</cp:revision>
  <dcterms:created xsi:type="dcterms:W3CDTF">2019-01-16T11:12:42Z</dcterms:created>
  <dcterms:modified xsi:type="dcterms:W3CDTF">2019-05-31T11:53:27Z</dcterms:modified>
</cp:coreProperties>
</file>