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144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A0A0"/>
    <a:srgbClr val="243D8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6" d="100"/>
          <a:sy n="56" d="100"/>
        </p:scale>
        <p:origin x="2022"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AE108-36ED-47E6-BE59-BC8CD14C2A1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124186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AE108-36ED-47E6-BE59-BC8CD14C2A1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1295505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AE108-36ED-47E6-BE59-BC8CD14C2A1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84326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AE108-36ED-47E6-BE59-BC8CD14C2A1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353645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AE108-36ED-47E6-BE59-BC8CD14C2A1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70634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AE108-36ED-47E6-BE59-BC8CD14C2A19}"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285517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DAE108-36ED-47E6-BE59-BC8CD14C2A19}" type="datetimeFigureOut">
              <a:rPr lang="en-GB" smtClean="0"/>
              <a:t>25/03/2020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358881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DAE108-36ED-47E6-BE59-BC8CD14C2A19}" type="datetimeFigureOut">
              <a:rPr lang="en-GB" smtClean="0"/>
              <a:t>25/03/2020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276596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AE108-36ED-47E6-BE59-BC8CD14C2A19}" type="datetimeFigureOut">
              <a:rPr lang="en-GB" smtClean="0"/>
              <a:t>25/03/2020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314730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BDAE108-36ED-47E6-BE59-BC8CD14C2A19}"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383636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BDAE108-36ED-47E6-BE59-BC8CD14C2A19}"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233DE4-8495-4E40-8F1A-5F88E5CEF137}" type="slidenum">
              <a:rPr lang="en-GB" smtClean="0"/>
              <a:t>‹#›</a:t>
            </a:fld>
            <a:endParaRPr lang="en-GB"/>
          </a:p>
        </p:txBody>
      </p:sp>
    </p:spTree>
    <p:extLst>
      <p:ext uri="{BB962C8B-B14F-4D97-AF65-F5344CB8AC3E}">
        <p14:creationId xmlns:p14="http://schemas.microsoft.com/office/powerpoint/2010/main" val="30796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BDAE108-36ED-47E6-BE59-BC8CD14C2A19}" type="datetimeFigureOut">
              <a:rPr lang="en-GB" smtClean="0"/>
              <a:t>25/03/2020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D233DE4-8495-4E40-8F1A-5F88E5CEF137}" type="slidenum">
              <a:rPr lang="en-GB" smtClean="0"/>
              <a:t>‹#›</a:t>
            </a:fld>
            <a:endParaRPr lang="en-GB"/>
          </a:p>
        </p:txBody>
      </p:sp>
    </p:spTree>
    <p:extLst>
      <p:ext uri="{BB962C8B-B14F-4D97-AF65-F5344CB8AC3E}">
        <p14:creationId xmlns:p14="http://schemas.microsoft.com/office/powerpoint/2010/main" val="1117554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398228" y="6628708"/>
            <a:ext cx="5967656" cy="2123658"/>
          </a:xfrm>
          <a:prstGeom prst="rect">
            <a:avLst/>
          </a:prstGeom>
          <a:noFill/>
          <a:ln w="25400">
            <a:solidFill>
              <a:srgbClr val="0CA0A0"/>
            </a:solidFill>
          </a:ln>
        </p:spPr>
        <p:txBody>
          <a:bodyPr wrap="square" rtlCol="0">
            <a:spAutoFit/>
          </a:bodyPr>
          <a:lstStyle/>
          <a:p>
            <a:pPr algn="ctr"/>
            <a:r>
              <a:rPr lang="en-GB" sz="1100" u="sng" dirty="0">
                <a:latin typeface="Palatino Linotype" panose="02040502050505030304" pitchFamily="18" charset="0"/>
              </a:rPr>
              <a:t>Projects for Home</a:t>
            </a:r>
          </a:p>
          <a:p>
            <a:endParaRPr lang="en-GB" sz="1100" dirty="0">
              <a:latin typeface="Palatino Linotype" panose="02040502050505030304" pitchFamily="18" charset="0"/>
            </a:endParaRPr>
          </a:p>
          <a:p>
            <a:pPr marL="228600" indent="-228600">
              <a:buAutoNum type="arabicPeriod"/>
            </a:pPr>
            <a:r>
              <a:rPr lang="en-GB" sz="1100" dirty="0">
                <a:latin typeface="Palatino Linotype" panose="02040502050505030304" pitchFamily="18" charset="0"/>
              </a:rPr>
              <a:t>People have been making perfumes for thousands of years. Research the history of perfumery – where do different scents come from? Where is famous for perfume? Write a one page summary of the most interesting facts that you find.</a:t>
            </a:r>
            <a:br>
              <a:rPr lang="en-GB" sz="1100" dirty="0">
                <a:latin typeface="Palatino Linotype" panose="02040502050505030304" pitchFamily="18" charset="0"/>
              </a:rPr>
            </a:br>
            <a:endParaRPr lang="en-GB" sz="1100" dirty="0">
              <a:latin typeface="Palatino Linotype" panose="02040502050505030304" pitchFamily="18" charset="0"/>
            </a:endParaRPr>
          </a:p>
          <a:p>
            <a:pPr marL="228600" indent="-228600">
              <a:buAutoNum type="arabicPeriod"/>
            </a:pPr>
            <a:r>
              <a:rPr lang="en-GB" sz="1100" dirty="0">
                <a:latin typeface="Palatino Linotype" panose="02040502050505030304" pitchFamily="18" charset="0"/>
              </a:rPr>
              <a:t>What are your favourite scents? Write a list, and include what they make you think of. Does a certain smell make you think of school? Home? Your best friend? Now, imagine a made-up character. What are their favourite scents and why?</a:t>
            </a:r>
            <a:br>
              <a:rPr lang="en-GB" sz="1100" dirty="0">
                <a:latin typeface="Palatino Linotype" panose="02040502050505030304" pitchFamily="18" charset="0"/>
              </a:rPr>
            </a:br>
            <a:endParaRPr lang="en-GB" sz="1100" dirty="0">
              <a:latin typeface="Palatino Linotype" panose="02040502050505030304" pitchFamily="18" charset="0"/>
            </a:endParaRPr>
          </a:p>
          <a:p>
            <a:pPr marL="228600" indent="-228600">
              <a:buAutoNum type="arabicPeriod"/>
            </a:pPr>
            <a:r>
              <a:rPr lang="en-GB" sz="1100" dirty="0">
                <a:latin typeface="Palatino Linotype" panose="02040502050505030304" pitchFamily="18" charset="0"/>
              </a:rPr>
              <a:t>Pick a different sense – touch, hearing, sight or hearing. Create a world where this is most important thing: what would this world look like? Write a story using this. </a:t>
            </a:r>
          </a:p>
        </p:txBody>
      </p:sp>
      <p:pic>
        <p:nvPicPr>
          <p:cNvPr id="10" name="Picture 4" descr="scholastic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2798" y="8788988"/>
            <a:ext cx="1553460" cy="18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3"/>
          <a:stretch>
            <a:fillRect/>
          </a:stretch>
        </p:blipFill>
        <p:spPr>
          <a:xfrm>
            <a:off x="81207" y="185474"/>
            <a:ext cx="1286259" cy="1161290"/>
          </a:xfrm>
          <a:prstGeom prst="rect">
            <a:avLst/>
          </a:prstGeom>
        </p:spPr>
      </p:pic>
      <p:pic>
        <p:nvPicPr>
          <p:cNvPr id="20" name="Picture 19"/>
          <p:cNvPicPr>
            <a:picLocks noChangeAspect="1"/>
          </p:cNvPicPr>
          <p:nvPr/>
        </p:nvPicPr>
        <p:blipFill>
          <a:blip r:embed="rId4">
            <a:extLst>
              <a:ext uri="{BEBA8EAE-BF5A-486C-A8C5-ECC9F3942E4B}">
                <a14:imgProps xmlns:a14="http://schemas.microsoft.com/office/drawing/2010/main">
                  <a14:imgLayer r:embed="rId5">
                    <a14:imgEffect>
                      <a14:brightnessContrast bright="10000" contrast="-3000"/>
                    </a14:imgEffect>
                  </a14:imgLayer>
                </a14:imgProps>
              </a:ext>
            </a:extLst>
          </a:blip>
          <a:stretch>
            <a:fillRect/>
          </a:stretch>
        </p:blipFill>
        <p:spPr>
          <a:xfrm>
            <a:off x="5333512" y="185474"/>
            <a:ext cx="1313691" cy="1200914"/>
          </a:xfrm>
          <a:prstGeom prst="rect">
            <a:avLst/>
          </a:prstGeom>
        </p:spPr>
      </p:pic>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4108" y="863651"/>
            <a:ext cx="1149413" cy="1762936"/>
          </a:xfrm>
          <a:prstGeom prst="rect">
            <a:avLst/>
          </a:prstGeom>
          <a:ln>
            <a:solidFill>
              <a:srgbClr val="0CA0A0"/>
            </a:solidFill>
          </a:ln>
        </p:spPr>
      </p:pic>
      <p:sp>
        <p:nvSpPr>
          <p:cNvPr id="4" name="TextBox 3"/>
          <p:cNvSpPr txBox="1"/>
          <p:nvPr/>
        </p:nvSpPr>
        <p:spPr>
          <a:xfrm>
            <a:off x="1448789" y="1020042"/>
            <a:ext cx="4850420" cy="1785104"/>
          </a:xfrm>
          <a:prstGeom prst="rect">
            <a:avLst/>
          </a:prstGeom>
          <a:noFill/>
        </p:spPr>
        <p:txBody>
          <a:bodyPr wrap="square" rtlCol="0">
            <a:spAutoFit/>
          </a:bodyPr>
          <a:lstStyle/>
          <a:p>
            <a:pPr algn="ctr"/>
            <a:r>
              <a:rPr lang="en-GB" sz="3000" b="1" i="1" dirty="0">
                <a:solidFill>
                  <a:srgbClr val="0CA0A0"/>
                </a:solidFill>
                <a:latin typeface="Palatino Linotype" panose="02040502050505030304" pitchFamily="18" charset="0"/>
              </a:rPr>
              <a:t>SHADOWSCENT</a:t>
            </a:r>
          </a:p>
          <a:p>
            <a:pPr algn="ctr"/>
            <a:r>
              <a:rPr lang="en-GB" sz="3000" b="1" i="1" dirty="0">
                <a:solidFill>
                  <a:srgbClr val="0CA0A0"/>
                </a:solidFill>
                <a:latin typeface="Palatino Linotype" panose="02040502050505030304" pitchFamily="18" charset="0"/>
              </a:rPr>
              <a:t>Crown of Smoke</a:t>
            </a:r>
          </a:p>
          <a:p>
            <a:pPr algn="ctr"/>
            <a:r>
              <a:rPr lang="en-GB" sz="3000" b="1" dirty="0">
                <a:latin typeface="Palatino Linotype" panose="02040502050505030304" pitchFamily="18" charset="0"/>
              </a:rPr>
              <a:t>P. M. Freestone</a:t>
            </a:r>
          </a:p>
          <a:p>
            <a:pPr algn="ctr"/>
            <a:endParaRPr lang="en-GB" sz="800" b="1" dirty="0">
              <a:latin typeface="Palatino Linotype" panose="02040502050505030304" pitchFamily="18" charset="0"/>
            </a:endParaRPr>
          </a:p>
          <a:p>
            <a:pPr algn="ctr"/>
            <a:endParaRPr lang="en-GB" sz="1200" dirty="0">
              <a:latin typeface="Palatino Linotype" panose="02040502050505030304" pitchFamily="18" charset="0"/>
            </a:endParaRPr>
          </a:p>
        </p:txBody>
      </p:sp>
      <p:sp>
        <p:nvSpPr>
          <p:cNvPr id="2" name="TextBox 1"/>
          <p:cNvSpPr txBox="1"/>
          <p:nvPr/>
        </p:nvSpPr>
        <p:spPr>
          <a:xfrm>
            <a:off x="429613" y="2805146"/>
            <a:ext cx="5936272" cy="646331"/>
          </a:xfrm>
          <a:prstGeom prst="rect">
            <a:avLst/>
          </a:prstGeom>
          <a:solidFill>
            <a:schemeClr val="bg1"/>
          </a:solidFill>
          <a:ln w="25400">
            <a:solidFill>
              <a:srgbClr val="0CA0A0"/>
            </a:solidFill>
          </a:ln>
        </p:spPr>
        <p:txBody>
          <a:bodyPr wrap="square" rtlCol="0">
            <a:spAutoFit/>
          </a:bodyPr>
          <a:lstStyle/>
          <a:p>
            <a:pPr algn="just"/>
            <a:r>
              <a:rPr lang="en-GB" sz="1200" i="1" dirty="0">
                <a:latin typeface="Palatino Linotype" panose="02040502050505030304" pitchFamily="18" charset="0"/>
              </a:rPr>
              <a:t>Crown of Smoke </a:t>
            </a:r>
            <a:r>
              <a:rPr lang="en-GB" sz="1200" dirty="0">
                <a:latin typeface="Palatino Linotype" panose="02040502050505030304" pitchFamily="18" charset="0"/>
              </a:rPr>
              <a:t>is the thrilling conclusion to the </a:t>
            </a:r>
            <a:r>
              <a:rPr lang="en-GB" sz="1200" dirty="0" err="1">
                <a:latin typeface="Palatino Linotype" panose="02040502050505030304" pitchFamily="18" charset="0"/>
              </a:rPr>
              <a:t>Shadowscent</a:t>
            </a:r>
            <a:r>
              <a:rPr lang="en-GB" sz="1200" dirty="0">
                <a:latin typeface="Palatino Linotype" panose="02040502050505030304" pitchFamily="18" charset="0"/>
              </a:rPr>
              <a:t> </a:t>
            </a:r>
            <a:r>
              <a:rPr lang="en-GB" sz="1200" dirty="0" err="1">
                <a:latin typeface="Palatino Linotype" panose="02040502050505030304" pitchFamily="18" charset="0"/>
              </a:rPr>
              <a:t>duology</a:t>
            </a:r>
            <a:r>
              <a:rPr lang="en-GB" sz="1200" dirty="0">
                <a:latin typeface="Palatino Linotype" panose="02040502050505030304" pitchFamily="18" charset="0"/>
              </a:rPr>
              <a:t> which began with </a:t>
            </a:r>
            <a:r>
              <a:rPr lang="en-GB" sz="1200" i="1" dirty="0">
                <a:latin typeface="Palatino Linotype" panose="02040502050505030304" pitchFamily="18" charset="0"/>
              </a:rPr>
              <a:t>The Darkest Bloom. </a:t>
            </a:r>
            <a:r>
              <a:rPr lang="en-GB" sz="1200" dirty="0">
                <a:latin typeface="Palatino Linotype" panose="02040502050505030304" pitchFamily="18" charset="0"/>
              </a:rPr>
              <a:t>In a world ruled by scent, the provinces are readying for war. Who will be left when </a:t>
            </a:r>
            <a:r>
              <a:rPr lang="en-GB" sz="1200">
                <a:latin typeface="Palatino Linotype" panose="02040502050505030304" pitchFamily="18" charset="0"/>
              </a:rPr>
              <a:t>the smoke </a:t>
            </a:r>
            <a:r>
              <a:rPr lang="en-GB" sz="1200" dirty="0">
                <a:latin typeface="Palatino Linotype" panose="02040502050505030304" pitchFamily="18" charset="0"/>
              </a:rPr>
              <a:t>clears?</a:t>
            </a:r>
            <a:endParaRPr lang="en-GB" sz="1200" i="1" dirty="0">
              <a:latin typeface="Palatino Linotype" panose="02040502050505030304" pitchFamily="18" charset="0"/>
            </a:endParaRPr>
          </a:p>
        </p:txBody>
      </p:sp>
      <p:sp>
        <p:nvSpPr>
          <p:cNvPr id="3" name="TextBox 2"/>
          <p:cNvSpPr txBox="1"/>
          <p:nvPr/>
        </p:nvSpPr>
        <p:spPr>
          <a:xfrm>
            <a:off x="429613" y="3630036"/>
            <a:ext cx="5936272" cy="2862322"/>
          </a:xfrm>
          <a:prstGeom prst="rect">
            <a:avLst/>
          </a:prstGeom>
          <a:noFill/>
          <a:ln w="25400">
            <a:solidFill>
              <a:srgbClr val="FFC000"/>
            </a:solidFill>
          </a:ln>
        </p:spPr>
        <p:txBody>
          <a:bodyPr wrap="square" rtlCol="0">
            <a:spAutoFit/>
          </a:bodyPr>
          <a:lstStyle/>
          <a:p>
            <a:pPr algn="ctr"/>
            <a:r>
              <a:rPr lang="en-GB" sz="1200" u="sng" dirty="0">
                <a:latin typeface="Palatino Linotype" panose="02040502050505030304" pitchFamily="18" charset="0"/>
              </a:rPr>
              <a:t>Discussion Questions</a:t>
            </a:r>
          </a:p>
          <a:p>
            <a:endParaRPr lang="en-GB" sz="1200" dirty="0">
              <a:latin typeface="Palatino Linotype" panose="02040502050505030304" pitchFamily="18" charset="0"/>
            </a:endParaRPr>
          </a:p>
          <a:p>
            <a:pPr marL="228600" indent="-228600">
              <a:buAutoNum type="arabicPeriod"/>
            </a:pPr>
            <a:r>
              <a:rPr lang="en-GB" sz="1200" dirty="0">
                <a:latin typeface="Palatino Linotype" panose="02040502050505030304" pitchFamily="18" charset="0"/>
              </a:rPr>
              <a:t>In the first book, Ash and </a:t>
            </a:r>
            <a:r>
              <a:rPr lang="en-GB" sz="1200" dirty="0" err="1">
                <a:latin typeface="Palatino Linotype" panose="02040502050505030304" pitchFamily="18" charset="0"/>
              </a:rPr>
              <a:t>Rakel</a:t>
            </a:r>
            <a:r>
              <a:rPr lang="en-GB" sz="1200" dirty="0">
                <a:latin typeface="Palatino Linotype" panose="02040502050505030304" pitchFamily="18" charset="0"/>
              </a:rPr>
              <a:t> share the narrative between them. In the second, they are joined by Luz. How does the use of different narrative forms affect the way you experience a story?</a:t>
            </a:r>
            <a:br>
              <a:rPr lang="en-GB" sz="1200" dirty="0">
                <a:latin typeface="Palatino Linotype" panose="02040502050505030304" pitchFamily="18" charset="0"/>
              </a:rPr>
            </a:br>
            <a:endParaRPr lang="en-GB" sz="1200" dirty="0">
              <a:latin typeface="Palatino Linotype" panose="02040502050505030304" pitchFamily="18" charset="0"/>
            </a:endParaRPr>
          </a:p>
          <a:p>
            <a:pPr marL="228600" indent="-228600">
              <a:buAutoNum type="arabicPeriod"/>
            </a:pPr>
            <a:r>
              <a:rPr lang="en-GB" sz="1200" dirty="0">
                <a:latin typeface="Palatino Linotype" panose="02040502050505030304" pitchFamily="18" charset="0"/>
              </a:rPr>
              <a:t>The Order of </a:t>
            </a:r>
            <a:r>
              <a:rPr lang="en-GB" sz="1200" dirty="0" err="1">
                <a:latin typeface="Palatino Linotype" panose="02040502050505030304" pitchFamily="18" charset="0"/>
              </a:rPr>
              <a:t>Asmudtag</a:t>
            </a:r>
            <a:r>
              <a:rPr lang="en-GB" sz="1200" dirty="0">
                <a:latin typeface="Palatino Linotype" panose="02040502050505030304" pitchFamily="18" charset="0"/>
              </a:rPr>
              <a:t> have a terrible decision to make when it comes to curing the Rot – a cure that cannot be made in large quantities. If you can only save a few people, do you save anyone? Who gets to survive? What would you do in this situation?</a:t>
            </a:r>
            <a:br>
              <a:rPr lang="en-GB" sz="1200" dirty="0">
                <a:latin typeface="Palatino Linotype" panose="02040502050505030304" pitchFamily="18" charset="0"/>
              </a:rPr>
            </a:br>
            <a:endParaRPr lang="en-GB" sz="1200" dirty="0">
              <a:latin typeface="Palatino Linotype" panose="02040502050505030304" pitchFamily="18" charset="0"/>
            </a:endParaRPr>
          </a:p>
          <a:p>
            <a:pPr marL="228600" indent="-228600">
              <a:buAutoNum type="arabicPeriod"/>
            </a:pPr>
            <a:r>
              <a:rPr lang="en-GB" sz="1200" dirty="0">
                <a:latin typeface="Palatino Linotype" panose="02040502050505030304" pitchFamily="18" charset="0"/>
              </a:rPr>
              <a:t>Discuss the language around scent used in this book, such as a bragging person being “all smoke and no scent.” What other phrases jumped out while you were reading? What other phrases in our daily life could be adapted to involve language around scent and smell?</a:t>
            </a:r>
            <a:endParaRPr lang="en-GB" sz="1200" dirty="0"/>
          </a:p>
        </p:txBody>
      </p:sp>
    </p:spTree>
    <p:extLst>
      <p:ext uri="{BB962C8B-B14F-4D97-AF65-F5344CB8AC3E}">
        <p14:creationId xmlns:p14="http://schemas.microsoft.com/office/powerpoint/2010/main" val="41195517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3250</TotalTime>
  <Words>138</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Palatino Linotype</vt:lpstr>
      <vt:lpstr>Office Theme</vt:lpstr>
      <vt:lpstr>PowerPoint Presentation</vt:lpstr>
    </vt:vector>
  </TitlesOfParts>
  <Company>Scholastic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Beech, Penelope</dc:creator>
  <cp:lastModifiedBy>Love, Hannah</cp:lastModifiedBy>
  <cp:revision>94</cp:revision>
  <cp:lastPrinted>2018-11-12T13:11:40Z</cp:lastPrinted>
  <dcterms:created xsi:type="dcterms:W3CDTF">2016-06-16T14:29:12Z</dcterms:created>
  <dcterms:modified xsi:type="dcterms:W3CDTF">2020-03-25T14:06:01Z</dcterms:modified>
</cp:coreProperties>
</file>